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7"/>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crash course designed to teach the basic workflow and essential terminology to get started DJing at home and at an open decks, this does not cover advanced theory or best practices, this course is less about the why and the how and more about giving a repeatable and digestible process with some key points to look into that will allow you to work towards those things on your own, this is the foundation that you will build your actual skills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 to eject the flash drive before removing it from the computer will result in it becoming corrupted and needing to be reformatted to load into a player again, that means you will have to delete everything on the drive and re-export your music again before you can use it with a player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video" Target="https://www.youtube.com/watch?v=Z2l9fouLGrw" TargetMode="External"/><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video" Target="https://www.youtube.com/watch?v=EzHN7ftE9dU" TargetMode="External"/><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Foundations</a:t>
            </a:r>
            <a:endParaRPr lang="en-US" sz="3600" dirty="0"/>
          </a:p>
        </p:txBody>
      </p:sp>
      <p:sp>
        <p:nvSpPr>
          <p:cNvPr id="4"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Song Prep &amp; Basic 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What DJs actually do</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How to get started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One clean transition</a:t>
            </a:r>
            <a:endParaRPr lang="en-US" sz="2000" dirty="0"/>
          </a:p>
        </p:txBody>
      </p:sp>
      <p:pic>
        <p:nvPicPr>
          <p:cNvPr id="5" name="Image 0" descr="preencoded.png">    </p:cNvPr>
          <p:cNvPicPr>
            <a:picLocks noChangeAspect="1"/>
          </p:cNvPicPr>
          <p:nvPr/>
        </p:nvPicPr>
        <p:blipFill>
          <a:blip r:embed="rId1"/>
          <a:stretch>
            <a:fillRect/>
          </a:stretch>
        </p:blipFill>
        <p:spPr>
          <a:xfrm>
            <a:off x="4205288" y="1847850"/>
            <a:ext cx="4938713" cy="3295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Cue Points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Cue = bookmark</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 = play from here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jump to here</a:t>
            </a:r>
            <a:endParaRPr lang="en-US" sz="2000" dirty="0"/>
          </a:p>
        </p:txBody>
      </p:sp>
      <p:pic>
        <p:nvPicPr>
          <p:cNvPr id="4" name="Image 0" descr="preencoded.png">    </p:cNvPr>
          <p:cNvPicPr>
            <a:picLocks noChangeAspect="1"/>
          </p:cNvPicPr>
          <p:nvPr/>
        </p:nvPicPr>
        <p:blipFill>
          <a:blip r:embed="rId1"/>
          <a:stretch>
            <a:fillRect/>
          </a:stretch>
        </p:blipFill>
        <p:spPr>
          <a:xfrm>
            <a:off x="4386263" y="2466975"/>
            <a:ext cx="4757738" cy="2676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Setting Cues</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Hot Cues A-D = drop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 E-H = mix out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Memory Cue = mix in</a:t>
            </a:r>
            <a:endParaRPr lang="en-US" sz="2000" dirty="0"/>
          </a:p>
        </p:txBody>
      </p:sp>
      <p:pic>
        <p:nvPicPr>
          <p:cNvPr id="4" name="Image 0" descr="preencoded.png">    </p:cNvPr>
          <p:cNvPicPr>
            <a:picLocks noChangeAspect="1"/>
          </p:cNvPicPr>
          <p:nvPr/>
        </p:nvPicPr>
        <p:blipFill>
          <a:blip r:embed="rId1"/>
          <a:stretch>
            <a:fillRect/>
          </a:stretch>
        </p:blipFill>
        <p:spPr>
          <a:xfrm>
            <a:off x="376238" y="3100388"/>
            <a:ext cx="8391525" cy="1262063"/>
          </a:xfrm>
          <a:prstGeom prst="rect">
            <a:avLst/>
          </a:prstGeom>
        </p:spPr>
      </p:pic>
      <p:pic>
        <p:nvPicPr>
          <p:cNvPr id="5" name="Image 1" descr="preencoded.png">    </p:cNvPr>
          <p:cNvPicPr>
            <a:picLocks noChangeAspect="1"/>
          </p:cNvPicPr>
          <p:nvPr/>
        </p:nvPicPr>
        <p:blipFill>
          <a:blip r:embed="rId2"/>
          <a:stretch>
            <a:fillRect/>
          </a:stretch>
        </p:blipFill>
        <p:spPr>
          <a:xfrm>
            <a:off x="3905250" y="1847850"/>
            <a:ext cx="4862513" cy="4714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41419"/>
        </a:solidFill>
      </p:bgPr>
    </p:bg>
    <p:spTree>
      <p:nvGrpSpPr>
        <p:cNvPr id="1" name=""/>
        <p:cNvGrpSpPr/>
        <p:nvPr/>
      </p:nvGrpSpPr>
      <p:grpSpPr>
        <a:xfrm>
          <a:off x="0" y="0"/>
          <a:ext cx="0" cy="0"/>
          <a:chOff x="0" y="0"/>
          <a:chExt cx="0" cy="0"/>
        </a:xfrm>
      </p:grpSpPr>
      <p:sp>
        <p:nvSpPr>
          <p:cNvPr id="3"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Exporting to USB</a:t>
            </a:r>
            <a:endParaRPr lang="en-US" sz="3600" dirty="0"/>
          </a:p>
        </p:txBody>
      </p:sp>
      <p:sp>
        <p:nvSpPr>
          <p:cNvPr id="4"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Create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Check device settings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 playlist or folder to USB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*EJECT DRIVE BEFORE REMOVAL*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(extremely important)</a:t>
            </a:r>
            <a:endParaRPr lang="en-US" sz="2000" dirty="0"/>
          </a:p>
        </p:txBody>
      </p:sp>
      <p:pic>
        <p:nvPicPr>
          <p:cNvPr id="5" name="Image 0" descr="preencoded.png">    </p:cNvPr>
          <p:cNvPicPr>
            <a:picLocks noChangeAspect="1"/>
          </p:cNvPicPr>
          <p:nvPr/>
        </p:nvPicPr>
        <p:blipFill>
          <a:blip r:embed="rId1"/>
          <a:stretch>
            <a:fillRect/>
          </a:stretch>
        </p:blipFill>
        <p:spPr>
          <a:xfrm>
            <a:off x="5048250" y="942975"/>
            <a:ext cx="3988333" cy="3988333"/>
          </a:xfrm>
          <a:prstGeom prst="rect">
            <a:avLst/>
          </a:prstGeom>
        </p:spPr>
      </p:pic>
      <p:pic>
        <p:nvPicPr>
          <p:cNvPr id="6" name="Image 1" descr="preencoded.png">    </p:cNvPr>
          <p:cNvPicPr>
            <a:picLocks noChangeAspect="1"/>
          </p:cNvPicPr>
          <p:nvPr/>
        </p:nvPicPr>
        <p:blipFill>
          <a:blip r:embed="rId2"/>
          <a:stretch>
            <a:fillRect/>
          </a:stretch>
        </p:blipFill>
        <p:spPr>
          <a:xfrm>
            <a:off x="847725" y="3524250"/>
            <a:ext cx="4200525" cy="676275"/>
          </a:xfrm>
          <a:prstGeom prst="rect">
            <a:avLst/>
          </a:prstGeom>
        </p:spPr>
      </p:pic>
      <p:sp>
        <p:nvSpPr>
          <p:cNvPr id="7" name="Shape 2"/>
          <p:cNvSpPr/>
          <p:nvPr/>
        </p:nvSpPr>
        <p:spPr>
          <a:xfrm>
            <a:off x="2843213" y="3567113"/>
            <a:ext cx="409575" cy="409575"/>
          </a:xfrm>
          <a:prstGeom prst="ellipse">
            <a:avLst/>
          </a:prstGeom>
          <a:noFill/>
          <a:ln w="50800">
            <a:solidFill>
              <a:srgbClr val="FF0000"/>
            </a:solidFill>
            <a:prstDash val="soli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Player Basics (CDJ / XDJ)</a:t>
            </a:r>
            <a:endParaRPr lang="en-US" sz="3600" dirty="0"/>
          </a:p>
        </p:txBody>
      </p:sp>
      <p:sp>
        <p:nvSpPr>
          <p:cNvPr id="3" name="Text 1"/>
          <p:cNvSpPr/>
          <p:nvPr/>
        </p:nvSpPr>
        <p:spPr>
          <a:xfrm>
            <a:off x="457200" y="1600200"/>
            <a:ext cx="8686800" cy="1600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 / Cue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Hot Cues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Jog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Call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slider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Browse knob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Select / Eject</a:t>
            </a:r>
            <a:endParaRPr lang="en-US" sz="2000" dirty="0"/>
          </a:p>
        </p:txBody>
      </p:sp>
      <p:pic>
        <p:nvPicPr>
          <p:cNvPr id="4" name="Image 0" descr="preencoded.png">    </p:cNvPr>
          <p:cNvPicPr>
            <a:picLocks noChangeAspect="1"/>
          </p:cNvPicPr>
          <p:nvPr/>
        </p:nvPicPr>
        <p:blipFill>
          <a:blip r:embed="rId1"/>
          <a:stretch>
            <a:fillRect/>
          </a:stretch>
        </p:blipFill>
        <p:spPr>
          <a:xfrm>
            <a:off x="4210050" y="1847850"/>
            <a:ext cx="4933950" cy="3295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Mixer Basics</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Channel faders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 Cue = audition</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Color FX / FX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EQ: lows / mids / highs</a:t>
            </a:r>
            <a:endParaRPr lang="en-US" sz="2000" dirty="0"/>
          </a:p>
        </p:txBody>
      </p:sp>
      <p:pic>
        <p:nvPicPr>
          <p:cNvPr id="4" name="Image 0" descr="preencoded.png">    </p:cNvPr>
          <p:cNvPicPr>
            <a:picLocks noChangeAspect="1"/>
          </p:cNvPicPr>
          <p:nvPr/>
        </p:nvPicPr>
        <p:blipFill>
          <a:blip r:embed="rId1"/>
          <a:stretch>
            <a:fillRect/>
          </a:stretch>
        </p:blipFill>
        <p:spPr>
          <a:xfrm>
            <a:off x="4633913" y="2038350"/>
            <a:ext cx="4510088" cy="3105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752475" y="423863"/>
            <a:ext cx="7639050" cy="4295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The First Mix</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Track A playing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Find Track B</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Audition in Headphones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Start Track B on phrase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Balance w/ EQ / Volume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Fade out Track A by end of phrase</a:t>
            </a:r>
            <a:endParaRPr lang="en-US" sz="2000" dirty="0"/>
          </a:p>
        </p:txBody>
      </p:sp>
      <p:pic>
        <p:nvPicPr>
          <p:cNvPr id="4" name="Image 0" descr="preencoded.png">    </p:cNvPr>
          <p:cNvPicPr>
            <a:picLocks noChangeAspect="1"/>
          </p:cNvPicPr>
          <p:nvPr/>
        </p:nvPicPr>
        <p:blipFill>
          <a:blip r:embed="rId1"/>
          <a:stretch>
            <a:fillRect/>
          </a:stretch>
        </p:blipFill>
        <p:spPr>
          <a:xfrm>
            <a:off x="5767388" y="1123950"/>
            <a:ext cx="2918706" cy="3924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Practice &amp; Next Steps</a:t>
            </a:r>
            <a:endParaRPr lang="en-US" sz="3600" dirty="0"/>
          </a:p>
        </p:txBody>
      </p:sp>
      <p:sp>
        <p:nvSpPr>
          <p:cNvPr id="3" name="Text 1"/>
          <p:cNvSpPr/>
          <p:nvPr/>
        </p:nvSpPr>
        <p:spPr>
          <a:xfrm>
            <a:off x="175736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 10-15 tracks</a:t>
            </a:r>
            <a:endParaRPr lang="en-US" sz="2000" dirty="0"/>
          </a:p>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Mix A → B → C</a:t>
            </a:r>
            <a:endParaRPr lang="en-US" sz="2000" dirty="0"/>
          </a:p>
        </p:txBody>
      </p:sp>
      <p:sp>
        <p:nvSpPr>
          <p:cNvPr id="4" name="Text 2"/>
          <p:cNvSpPr/>
          <p:nvPr/>
        </p:nvSpPr>
        <p:spPr>
          <a:xfrm>
            <a:off x="4519613" y="1443038"/>
            <a:ext cx="8686800" cy="4572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Repeat basic mix</a:t>
            </a:r>
            <a:endParaRPr lang="en-US" sz="2000" dirty="0"/>
          </a:p>
          <a:p>
            <a:pPr algn="l" indent="0" marL="0">
              <a:lnSpc>
                <a:spcPts val="2420"/>
              </a:lnSpc>
              <a:buNone/>
            </a:pPr>
            <a:r>
              <a:rPr lang="en-US" sz="2000" dirty="0">
                <a:solidFill>
                  <a:srgbClr val="FFFFFF">
                    <a:alpha val="99000"/>
                  </a:srgbClr>
                </a:solidFill>
                <a:latin typeface="Inter" pitchFamily="34" charset="0"/>
                <a:ea typeface="Inter" pitchFamily="34" charset="-122"/>
                <a:cs typeface="Inter" pitchFamily="34" charset="-120"/>
              </a:rPr>
              <a:t>• Come to open decks!!</a:t>
            </a:r>
            <a:endParaRPr lang="en-US" sz="2000" dirty="0"/>
          </a:p>
        </p:txBody>
      </p:sp>
      <p:pic>
        <p:nvPicPr>
          <p:cNvPr id="5" name="Image 0" descr="preencoded.png">    </p:cNvPr>
          <p:cNvPicPr>
            <a:picLocks noChangeAspect="1"/>
          </p:cNvPicPr>
          <p:nvPr/>
        </p:nvPicPr>
        <p:blipFill>
          <a:blip r:embed="rId1"/>
          <a:stretch>
            <a:fillRect/>
          </a:stretch>
        </p:blipFill>
        <p:spPr>
          <a:xfrm>
            <a:off x="747713" y="2571750"/>
            <a:ext cx="7543800" cy="22677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82296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Take It Further</a:t>
            </a:r>
            <a:endParaRPr lang="en-US" sz="3600" dirty="0"/>
          </a:p>
        </p:txBody>
      </p:sp>
      <p:sp>
        <p:nvSpPr>
          <p:cNvPr id="3" name="Text 1"/>
          <p:cNvSpPr/>
          <p:nvPr/>
        </p:nvSpPr>
        <p:spPr>
          <a:xfrm>
            <a:off x="4754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Manual beatmatching by 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Harmonic mixing (Camelot wheel)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 based live remixing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Loop-based transitions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Tempo and genre jumps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 organization strategies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Set planning vs. freestyle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Performance psychology</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Mixing with Vinyl</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Produciton</a:t>
            </a:r>
            <a:endParaRPr lang="en-US" sz="2000" dirty="0"/>
          </a:p>
        </p:txBody>
      </p:sp>
      <p:sp>
        <p:nvSpPr>
          <p:cNvPr id="4" name="Text 2"/>
          <p:cNvSpPr/>
          <p:nvPr/>
        </p:nvSpPr>
        <p:spPr>
          <a:xfrm>
            <a:off x="182880" y="1143000"/>
            <a:ext cx="4206240" cy="3657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Slam Academy DJ course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shows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Attending festivals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History of DJing</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Uploading a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promoters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Connecting with other DJs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Watching iconic sets on youtube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Incorporating live instruments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41419"/>
        </a:solidFill>
      </p:bgPr>
    </p:bg>
    <p:spTree>
      <p:nvGrpSpPr>
        <p:cNvPr id="1" name=""/>
        <p:cNvGrpSpPr/>
        <p:nvPr/>
      </p:nvGrpSpPr>
      <p:grpSpPr>
        <a:xfrm>
          <a:off x="0" y="0"/>
          <a:ext cx="0" cy="0"/>
          <a:chOff x="0" y="0"/>
          <a:chExt cx="0" cy="0"/>
        </a:xfrm>
      </p:grpSpPr>
      <p:pic>
        <p:nvPicPr>
          <p:cNvPr id="3" name="Media 0"/>
          <p:cNvPicPr/>
          <p:nvPr>
            <a:videoFile r:link="rId1"/>
          </p:nvPr>
        </p:nvPicPr>
        <p:blipFill>
          <a:blip r:embed="rId2"/>
          <a:stretch>
            <a:fillRect/>
          </a:stretch>
        </p:blipFill>
        <p:spPr>
          <a:xfrm>
            <a:off x="695325" y="390525"/>
            <a:ext cx="7753350" cy="43576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320"/>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Who Am I?</a:t>
            </a:r>
            <a:endParaRPr lang="en-US" sz="3600" dirty="0"/>
          </a:p>
        </p:txBody>
      </p:sp>
      <p:sp>
        <p:nvSpPr>
          <p:cNvPr id="3" name="Text 1"/>
          <p:cNvSpPr/>
          <p:nvPr/>
        </p:nvSpPr>
        <p:spPr>
          <a:xfrm>
            <a:off x="457200" y="960120"/>
            <a:ext cx="4114800" cy="1828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Multidisciplinary artist of 15 years </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DJ/VJ/Producer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Encanti Music Academy Alumni</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St. Cloud native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pretty chill guy</a:t>
            </a:r>
            <a:endParaRPr lang="en-US" sz="2000" dirty="0"/>
          </a:p>
        </p:txBody>
      </p:sp>
      <p:pic>
        <p:nvPicPr>
          <p:cNvPr id="4" name="Image 0" descr="preencoded.png">    </p:cNvPr>
          <p:cNvPicPr>
            <a:picLocks noChangeAspect="1"/>
          </p:cNvPicPr>
          <p:nvPr/>
        </p:nvPicPr>
        <p:blipFill>
          <a:blip r:embed="rId1"/>
          <a:stretch>
            <a:fillRect/>
          </a:stretch>
        </p:blipFill>
        <p:spPr>
          <a:xfrm>
            <a:off x="4572000" y="1097280"/>
            <a:ext cx="4114800" cy="3158928"/>
          </a:xfrm>
          <a:prstGeom prst="rect">
            <a:avLst/>
          </a:prstGeom>
        </p:spPr>
      </p:pic>
      <p:pic>
        <p:nvPicPr>
          <p:cNvPr id="5" name="Image 1" descr="preencoded.png">    </p:cNvPr>
          <p:cNvPicPr>
            <a:picLocks noChangeAspect="1"/>
          </p:cNvPicPr>
          <p:nvPr/>
        </p:nvPicPr>
        <p:blipFill>
          <a:blip r:embed="rId2"/>
          <a:stretch>
            <a:fillRect/>
          </a:stretch>
        </p:blipFill>
        <p:spPr>
          <a:xfrm>
            <a:off x="274320" y="3042144"/>
            <a:ext cx="1828800" cy="20053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Q&amp;A</a:t>
            </a:r>
            <a:endParaRPr lang="en-US" sz="3600" dirty="0"/>
          </a:p>
        </p:txBody>
      </p:sp>
      <p:pic>
        <p:nvPicPr>
          <p:cNvPr id="3" name="Image 0" descr="preencoded.png">    </p:cNvPr>
          <p:cNvPicPr>
            <a:picLocks noChangeAspect="1"/>
          </p:cNvPicPr>
          <p:nvPr/>
        </p:nvPicPr>
        <p:blipFill>
          <a:blip r:embed="rId1"/>
          <a:stretch>
            <a:fillRect/>
          </a:stretch>
        </p:blipFill>
        <p:spPr>
          <a:xfrm>
            <a:off x="1809750" y="1233488"/>
            <a:ext cx="5519738" cy="3652838"/>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1A1A1A"/>
        </a:solidFill>
        <a:effectLst/>
      </p:bgPr>
    </p:bg>
    <p:spTree>
      <p:nvGrpSpPr>
        <p:cNvPr id="1" name=""/>
        <p:cNvGrpSpPr/>
        <p:nvPr/>
      </p:nvGrpSpPr>
      <p:grpSpPr/>
      <p:sp>
        <p:nvSpPr>
          <p:cNvPr id="2" name="TextBox 1"/>
          <p:cNvSpPr txBox="1"/>
          <p:nvPr/>
        </p:nvSpPr>
        <p:spPr>
          <a:xfrm>
            <a:off x="457200" y="274320"/>
            <a:ext cx="8229600" cy="914400"/>
          </a:xfrm>
          <a:prstGeom prst="rect">
            <a:avLst/>
          </a:prstGeom>
          <a:noFill/>
        </p:spPr>
        <p:txBody>
          <a:bodyPr wrap="none">
            <a:spAutoFit/>
          </a:bodyPr>
          <a:lstStyle/>
          <a:p>
            <a:pPr algn="ctr">
              <a:defRPr sz="4400" b="1">
                <a:solidFill>
                  <a:srgbClr val="2DD4BF"/>
                </a:solidFill>
              </a:defRPr>
            </a:pPr>
            <a:r>
              <a:t>Resources</a:t>
            </a:r>
          </a:p>
        </p:txBody>
      </p:sp>
      <p:pic>
        <p:nvPicPr>
          <p:cNvPr id="3" name="Picture 2" descr="qr-code.png"/>
          <p:cNvPicPr>
            <a:picLocks noChangeAspect="1"/>
          </p:cNvPicPr>
          <p:nvPr/>
        </p:nvPicPr>
        <p:blipFill>
          <a:blip r:embed="rId2"/>
          <a:stretch>
            <a:fillRect/>
          </a:stretch>
        </p:blipFill>
        <p:spPr>
          <a:xfrm>
            <a:off x="3200400" y="1188720"/>
            <a:ext cx="2743200" cy="2743200"/>
          </a:xfrm>
          <a:prstGeom prst="rect">
            <a:avLst/>
          </a:prstGeom>
        </p:spPr>
      </p:pic>
      <p:sp>
        <p:nvSpPr>
          <p:cNvPr id="4" name="TextBox 3"/>
          <p:cNvSpPr txBox="1"/>
          <p:nvPr/>
        </p:nvSpPr>
        <p:spPr>
          <a:xfrm>
            <a:off x="457200" y="4114800"/>
            <a:ext cx="8229600" cy="457200"/>
          </a:xfrm>
          <a:prstGeom prst="rect">
            <a:avLst/>
          </a:prstGeom>
          <a:noFill/>
        </p:spPr>
        <p:txBody>
          <a:bodyPr wrap="none">
            <a:spAutoFit/>
          </a:bodyPr>
          <a:lstStyle/>
          <a:p>
            <a:pPr algn="ctr">
              <a:defRPr sz="2000">
                <a:solidFill>
                  <a:srgbClr val="A0A0A0"/>
                </a:solidFill>
              </a:defRPr>
            </a:pPr>
            <a:r>
              <a:t>templeoflum.github.io/dj-foundations-resources</a:t>
            </a:r>
          </a:p>
        </p:txBody>
      </p:sp>
      <p:sp>
        <p:nvSpPr>
          <p:cNvPr id="5" name="TextBox 4"/>
          <p:cNvSpPr txBox="1"/>
          <p:nvPr/>
        </p:nvSpPr>
        <p:spPr>
          <a:xfrm>
            <a:off x="457200" y="4572000"/>
            <a:ext cx="8229600" cy="365760"/>
          </a:xfrm>
          <a:prstGeom prst="rect">
            <a:avLst/>
          </a:prstGeom>
          <a:noFill/>
        </p:spPr>
        <p:txBody>
          <a:bodyPr wrap="none">
            <a:spAutoFit/>
          </a:bodyPr>
          <a:lstStyle/>
          <a:p>
            <a:pPr algn="ctr">
              <a:defRPr sz="1600">
                <a:solidFill>
                  <a:srgbClr val="808080"/>
                </a:solidFill>
              </a:defRPr>
            </a:pPr>
            <a:r>
              <a:t>Scan for music sources, software, tutorials &amp;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You’ll Be Able to Do</a:t>
            </a:r>
            <a:endParaRPr lang="en-US" sz="3600" dirty="0"/>
          </a:p>
        </p:txBody>
      </p:sp>
      <p:sp>
        <p:nvSpPr>
          <p:cNvPr id="3" name="Text 1"/>
          <p:cNvSpPr/>
          <p:nvPr/>
        </p:nvSpPr>
        <p:spPr>
          <a:xfrm>
            <a:off x="457200" y="1590675"/>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Prepare tracks in Rekordbox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Load music on club gear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Match BPM</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Perform a basic mix</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Practice at home confidently</a:t>
            </a:r>
            <a:endParaRPr lang="en-US" sz="2000" dirty="0"/>
          </a:p>
        </p:txBody>
      </p:sp>
      <p:pic>
        <p:nvPicPr>
          <p:cNvPr id="4" name="Image 0" descr="preencoded.png">    </p:cNvPr>
          <p:cNvPicPr>
            <a:picLocks noChangeAspect="1"/>
          </p:cNvPicPr>
          <p:nvPr/>
        </p:nvPicPr>
        <p:blipFill>
          <a:blip r:embed="rId1"/>
          <a:stretch>
            <a:fillRect/>
          </a:stretch>
        </p:blipFill>
        <p:spPr>
          <a:xfrm>
            <a:off x="4243388" y="1838325"/>
            <a:ext cx="4900613" cy="3305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What You Need</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Computer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Headphones/Speakers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files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Rekordbox installed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USB drive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Optional: controller</a:t>
            </a:r>
            <a:endParaRPr lang="en-US" sz="2000" dirty="0"/>
          </a:p>
        </p:txBody>
      </p:sp>
      <p:pic>
        <p:nvPicPr>
          <p:cNvPr id="4" name="Image 0" descr="preencoded.png">    </p:cNvPr>
          <p:cNvPicPr>
            <a:picLocks noChangeAspect="1"/>
          </p:cNvPicPr>
          <p:nvPr/>
        </p:nvPicPr>
        <p:blipFill>
          <a:blip r:embed="rId1"/>
          <a:stretch>
            <a:fillRect/>
          </a:stretch>
        </p:blipFill>
        <p:spPr>
          <a:xfrm>
            <a:off x="4343400" y="1819275"/>
            <a:ext cx="4800600" cy="332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DJ Workflow</a:t>
            </a:r>
            <a:endParaRPr lang="en-US" sz="3600" dirty="0"/>
          </a:p>
        </p:txBody>
      </p:sp>
      <p:sp>
        <p:nvSpPr>
          <p:cNvPr id="3" name="Text 1"/>
          <p:cNvSpPr/>
          <p:nvPr/>
        </p:nvSpPr>
        <p:spPr>
          <a:xfrm>
            <a:off x="457200" y="1600200"/>
            <a:ext cx="8686800" cy="11430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Get music</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Prep tracks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Make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Export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Mix</a:t>
            </a:r>
            <a:endParaRPr lang="en-US" sz="2000" dirty="0"/>
          </a:p>
        </p:txBody>
      </p:sp>
      <p:pic>
        <p:nvPicPr>
          <p:cNvPr id="4" name="Image 0" descr="preencoded.png">    </p:cNvPr>
          <p:cNvPicPr>
            <a:picLocks noChangeAspect="1"/>
          </p:cNvPicPr>
          <p:nvPr/>
        </p:nvPicPr>
        <p:blipFill>
          <a:blip r:embed="rId1"/>
          <a:stretch>
            <a:fillRect/>
          </a:stretch>
        </p:blipFill>
        <p:spPr>
          <a:xfrm>
            <a:off x="4876800" y="1824038"/>
            <a:ext cx="4267200" cy="3319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Finding Music</a:t>
            </a:r>
            <a:endParaRPr lang="en-US" sz="3600" dirty="0"/>
          </a:p>
        </p:txBody>
      </p:sp>
      <p:sp>
        <p:nvSpPr>
          <p:cNvPr id="3" name="Text 1"/>
          <p:cNvSpPr/>
          <p:nvPr/>
        </p:nvSpPr>
        <p:spPr>
          <a:xfrm>
            <a:off x="457200" y="1600200"/>
            <a:ext cx="8686800" cy="13716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Soundcloud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Bandcamp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Beatport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Itunes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Record labels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Music Collectives</a:t>
            </a:r>
            <a:endParaRPr lang="en-US" sz="2000" dirty="0"/>
          </a:p>
        </p:txBody>
      </p:sp>
      <p:pic>
        <p:nvPicPr>
          <p:cNvPr id="4" name="Image 0" descr="preencoded.png">    </p:cNvPr>
          <p:cNvPicPr>
            <a:picLocks noChangeAspect="1"/>
          </p:cNvPicPr>
          <p:nvPr/>
        </p:nvPicPr>
        <p:blipFill>
          <a:blip r:embed="rId1"/>
          <a:stretch>
            <a:fillRect/>
          </a:stretch>
        </p:blipFill>
        <p:spPr>
          <a:xfrm>
            <a:off x="3557588" y="2571750"/>
            <a:ext cx="5586413" cy="257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Rekordbox</a:t>
            </a:r>
            <a:endParaRPr lang="en-US" sz="3600" dirty="0"/>
          </a:p>
        </p:txBody>
      </p:sp>
      <p:sp>
        <p:nvSpPr>
          <p:cNvPr id="3" name="Text 1"/>
          <p:cNvSpPr/>
          <p:nvPr/>
        </p:nvSpPr>
        <p:spPr>
          <a:xfrm>
            <a:off x="457200" y="1600200"/>
            <a:ext cx="8686800" cy="9144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Player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CUE/LOOP and GRID</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Playlists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Library</a:t>
            </a:r>
            <a:endParaRPr lang="en-US" sz="2000" dirty="0"/>
          </a:p>
        </p:txBody>
      </p:sp>
      <p:pic>
        <p:nvPicPr>
          <p:cNvPr id="4" name="Image 0" descr="preencoded.png">    </p:cNvPr>
          <p:cNvPicPr>
            <a:picLocks noChangeAspect="1"/>
          </p:cNvPicPr>
          <p:nvPr/>
        </p:nvPicPr>
        <p:blipFill>
          <a:blip r:embed="rId1"/>
          <a:stretch>
            <a:fillRect/>
          </a:stretch>
        </p:blipFill>
        <p:spPr>
          <a:xfrm>
            <a:off x="3600450" y="2314575"/>
            <a:ext cx="5543550" cy="2828925"/>
          </a:xfrm>
          <a:prstGeom prst="rect">
            <a:avLst/>
          </a:prstGeom>
        </p:spPr>
      </p:pic>
      <p:pic>
        <p:nvPicPr>
          <p:cNvPr id="5" name="Image 1" descr="preencoded.png">    </p:cNvPr>
          <p:cNvPicPr>
            <a:picLocks noChangeAspect="1"/>
          </p:cNvPicPr>
          <p:nvPr/>
        </p:nvPicPr>
        <p:blipFill>
          <a:blip r:embed="rId2"/>
          <a:stretch>
            <a:fillRect/>
          </a:stretch>
        </p:blipFill>
        <p:spPr>
          <a:xfrm>
            <a:off x="6938963" y="66675"/>
            <a:ext cx="2090738" cy="2090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457200" y="274638"/>
            <a:ext cx="8686800" cy="114300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Beatgrids &amp; BPM</a:t>
            </a:r>
            <a:endParaRPr lang="en-US" sz="3600" dirty="0"/>
          </a:p>
        </p:txBody>
      </p:sp>
      <p:sp>
        <p:nvSpPr>
          <p:cNvPr id="3" name="Text 1"/>
          <p:cNvSpPr/>
          <p:nvPr/>
        </p:nvSpPr>
        <p:spPr>
          <a:xfrm>
            <a:off x="457200" y="1600200"/>
            <a:ext cx="8686800" cy="68580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Beatgrid = timing map</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Red line = first beat</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BPM must be correct</a:t>
            </a:r>
            <a:endParaRPr lang="en-US" sz="2000" dirty="0"/>
          </a:p>
        </p:txBody>
      </p:sp>
      <p:pic>
        <p:nvPicPr>
          <p:cNvPr id="4" name="Image 0" descr="preencoded.png">    </p:cNvPr>
          <p:cNvPicPr>
            <a:picLocks noChangeAspect="1"/>
          </p:cNvPicPr>
          <p:nvPr/>
        </p:nvPicPr>
        <p:blipFill>
          <a:blip r:embed="rId1"/>
          <a:stretch>
            <a:fillRect/>
          </a:stretch>
        </p:blipFill>
        <p:spPr>
          <a:xfrm>
            <a:off x="1790700" y="3100388"/>
            <a:ext cx="5557838" cy="15192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41419"/>
        </a:solidFill>
      </p:bgPr>
    </p:bg>
    <p:spTree>
      <p:nvGrpSpPr>
        <p:cNvPr id="1" name=""/>
        <p:cNvGrpSpPr/>
        <p:nvPr/>
      </p:nvGrpSpPr>
      <p:grpSpPr>
        <a:xfrm>
          <a:off x="0" y="0"/>
          <a:ext cx="0" cy="0"/>
          <a:chOff x="0" y="0"/>
          <a:chExt cx="0" cy="0"/>
        </a:xfrm>
      </p:grpSpPr>
      <p:sp>
        <p:nvSpPr>
          <p:cNvPr id="2" name="Text 0"/>
          <p:cNvSpPr/>
          <p:nvPr/>
        </p:nvSpPr>
        <p:spPr>
          <a:xfrm>
            <a:off x="182880" y="137160"/>
            <a:ext cx="8778240" cy="731520"/>
          </a:xfrm>
          <a:prstGeom prst="rect">
            <a:avLst/>
          </a:prstGeom>
          <a:noFill/>
          <a:ln/>
        </p:spPr>
        <p:txBody>
          <a:bodyPr wrap="square" rtlCol="0" anchor="ctr"/>
          <a:lstStyle/>
          <a:p>
            <a:pPr algn="ctr" indent="0" marL="0">
              <a:lnSpc>
                <a:spcPts val="4357"/>
              </a:lnSpc>
              <a:buNone/>
            </a:pPr>
            <a:r>
              <a:rPr lang="en-US" sz="3600" b="1" dirty="0">
                <a:solidFill>
                  <a:srgbClr val="00C8B4">
                    <a:alpha val="99000"/>
                  </a:srgbClr>
                </a:solidFill>
                <a:latin typeface="Inter" pitchFamily="34" charset="0"/>
                <a:ea typeface="Inter" pitchFamily="34" charset="-122"/>
                <a:cs typeface="Inter" pitchFamily="34" charset="-120"/>
              </a:rPr>
              <a:t>Beats, Bars, and Phrases</a:t>
            </a:r>
            <a:endParaRPr lang="en-US" sz="3600" dirty="0"/>
          </a:p>
        </p:txBody>
      </p:sp>
      <p:sp>
        <p:nvSpPr>
          <p:cNvPr id="3" name="Text 1"/>
          <p:cNvSpPr/>
          <p:nvPr/>
        </p:nvSpPr>
        <p:spPr>
          <a:xfrm>
            <a:off x="182880" y="914400"/>
            <a:ext cx="3657600" cy="2560320"/>
          </a:xfrm>
          <a:prstGeom prst="rect">
            <a:avLst/>
          </a:prstGeom>
          <a:noFill/>
          <a:ln/>
        </p:spPr>
        <p:txBody>
          <a:bodyPr wrap="square" rtlCol="0" anchor="ctr"/>
          <a:lstStyle/>
          <a:p>
            <a:pPr algn="l" indent="0" marL="0">
              <a:lnSpc>
                <a:spcPts val="2420"/>
              </a:lnSpc>
              <a:buNone/>
            </a:pPr>
            <a:r>
              <a:rPr lang="en-US" sz="2000" dirty="0">
                <a:solidFill>
                  <a:srgbClr val="EBEBF0">
                    <a:alpha val="99000"/>
                  </a:srgbClr>
                </a:solidFill>
                <a:latin typeface="Inter" pitchFamily="34" charset="0"/>
                <a:ea typeface="Inter" pitchFamily="34" charset="-122"/>
                <a:cs typeface="Inter" pitchFamily="34" charset="-120"/>
              </a:rPr>
              <a:t>• Beat = steady pulse</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4 beats = 1 bar</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Bars repeat in groups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Groups form phrases</a:t>
            </a:r>
            <a:endParaRPr lang="en-US" sz="2000" dirty="0"/>
          </a:p>
          <a:p>
            <a:pPr algn="l" indent="0" marL="0">
              <a:lnSpc>
                <a:spcPts val="2420"/>
              </a:lnSpc>
              <a:buNone/>
            </a:pPr>
            <a:r>
              <a:rPr lang="en-US" sz="2000" dirty="0">
                <a:solidFill>
                  <a:srgbClr val="AAAAB4">
                    <a:alpha val="99000"/>
                  </a:srgbClr>
                </a:solidFill>
                <a:latin typeface="Inter" pitchFamily="34" charset="0"/>
                <a:ea typeface="Inter" pitchFamily="34" charset="-122"/>
                <a:cs typeface="Inter" pitchFamily="34" charset="-120"/>
              </a:rPr>
              <a:t>• Most phrases = multiples of 4 (e.g., 4, 8, 16, etc.,)</a:t>
            </a:r>
            <a:endParaRPr lang="en-US" sz="2000" dirty="0"/>
          </a:p>
        </p:txBody>
      </p:sp>
      <p:pic>
        <p:nvPicPr>
          <p:cNvPr id="4" name="Image 0" descr="preencoded.png">    </p:cNvPr>
          <p:cNvPicPr>
            <a:picLocks noChangeAspect="1"/>
          </p:cNvPicPr>
          <p:nvPr/>
        </p:nvPicPr>
        <p:blipFill>
          <a:blip r:embed="rId1"/>
          <a:stretch>
            <a:fillRect/>
          </a:stretch>
        </p:blipFill>
        <p:spPr>
          <a:xfrm>
            <a:off x="731520" y="3657600"/>
            <a:ext cx="7680960" cy="1097280"/>
          </a:xfrm>
          <a:prstGeom prst="rect">
            <a:avLst/>
          </a:prstGeom>
        </p:spPr>
      </p:pic>
      <p:pic>
        <p:nvPicPr>
          <p:cNvPr id="5" name="Image 1" descr="preencoded.png">    </p:cNvPr>
          <p:cNvPicPr>
            <a:picLocks noChangeAspect="1"/>
          </p:cNvPicPr>
          <p:nvPr/>
        </p:nvPicPr>
        <p:blipFill>
          <a:blip r:embed="rId2"/>
          <a:stretch>
            <a:fillRect/>
          </a:stretch>
        </p:blipFill>
        <p:spPr>
          <a:xfrm>
            <a:off x="3840480" y="868680"/>
            <a:ext cx="5120640" cy="20116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2026-01-29T04:11:02Z</dcterms:created>
  <dcterms:modified xsi:type="dcterms:W3CDTF">2026-01-29T04:11:02Z</dcterms:modified>
</cp:coreProperties>
</file>